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3"/>
    <p:sldId id="1238" r:id="rId4"/>
    <p:sldId id="1266" r:id="rId5"/>
    <p:sldId id="1239" r:id="rId6"/>
    <p:sldId id="1243" r:id="rId7"/>
    <p:sldId id="1267" r:id="rId8"/>
    <p:sldId id="1248" r:id="rId9"/>
    <p:sldId id="1249" r:id="rId10"/>
    <p:sldId id="1268" r:id="rId11"/>
    <p:sldId id="1269" r:id="rId12"/>
    <p:sldId id="1270" r:id="rId13"/>
    <p:sldId id="1271" r:id="rId14"/>
    <p:sldId id="1250" r:id="rId15"/>
    <p:sldId id="1272" r:id="rId16"/>
    <p:sldId id="1251" r:id="rId17"/>
    <p:sldId id="1252" r:id="rId18"/>
    <p:sldId id="1273" r:id="rId19"/>
    <p:sldId id="1263" r:id="rId2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006EC0"/>
    <a:srgbClr val="F38928"/>
    <a:srgbClr val="FBC9BC"/>
    <a:srgbClr val="FEE2D1"/>
    <a:srgbClr val="F36821"/>
    <a:srgbClr val="D3ECE9"/>
    <a:srgbClr val="E6E1E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功和机械能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势能及其改变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做功跟初位置和末位置的高度差有关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跟物体运动的路径无关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下滑过程中重力所做的功相等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由重力做功与重力势能变化量间的关系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下滑过程中减少的重力势能相等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24解析.eps" descr="id:214749022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6060" y="980728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8970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36712"/>
            <a:ext cx="1228725" cy="4311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绳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、链及流体类物体的重力势能变化问题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对于绳、链及流体类物体的重力势能的变化与发生过程无关，只与初、末状态有关，故可用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等效法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其整体重力势能的变化相当于某一部分重力势能的变化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要注意流体有一定的体积，找到其重心位置，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就是初、末状态重心位置间的高度差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2.eps" descr="id:214748964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5377" y="836712"/>
            <a:ext cx="1203325" cy="387350"/>
          </a:xfrm>
          <a:prstGeom prst="rect">
            <a:avLst/>
          </a:prstGeom>
        </p:spPr>
      </p:pic>
      <p:pic>
        <p:nvPicPr>
          <p:cNvPr id="6" name="24答案.eps" descr="id:21474896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137" y="6035571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7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519885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江苏省苏州市西附中学期中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）如图所示，一质量为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、长度为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的均匀柔软细绳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竖直悬挂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用外力将细绳的下端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缓慢地竖直向上拉起至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点与细绳的上端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重力加速度大小为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在此过程中，细绳的重力势能增大（　　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mgl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7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5198859"/>
              </a:xfrm>
              <a:blipFill rotWithShape="1">
                <a:blip r:embed="rId3"/>
                <a:stretch>
                  <a:fillRect l="-2" t="-11" r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5lk603.jpg" descr="id:214749024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06974" y="2636912"/>
            <a:ext cx="1859280" cy="28797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54960" y="59545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164218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题意可知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段细绳的重力势能不变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段细绳的重心升高了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则重力势能增大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1642181"/>
              </a:xfrm>
              <a:blipFill rotWithShape="1">
                <a:blip r:embed="rId1"/>
                <a:stretch>
                  <a:fillRect l="-2" t="-33" r="1" b="-29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解析.eps" descr="id:21474902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50995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绳子、链条类物体的重力势能的求解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重心位置的确定是关键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粗细均匀、质量分布均匀的长直绳子或链条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其重心在中点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表示其中点相对于参考平面的高度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当绳子、链条呈直线状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或水平、或竖直、或倾斜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放置时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直接应用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求解即可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当绳子、链条不以直线状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如折线状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放置时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应当分段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使其每段都是直线状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求重力势能再求和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5" name="关键提醒.eps" descr="id:21474897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10217"/>
            <a:ext cx="1612900" cy="31813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弹性势能的理解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对弹性势能的理解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）弹性势能的影响因素：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弹簧的形变量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弹簧的劲度系数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）相对性：弹性势能的大小与选定的弹性势能为零的位置有关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对于弹簧，一般规定弹簧处于原长时的弹性势能为零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9027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7070" y="908720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785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弹性势能与弹力做功的关系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为弹簧的原长处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）弹力做负功：如物体由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）或者由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伸长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）时，弹性势能增大，其他形式的能转化为弹性势能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）弹力做正功：如物体由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运动或者由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运动时，弹性势能减小，弹性势能转化为其他形式的能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）弹力做功与弹性势能变化量的关系：弹性势能的变化量总等于弹力对外做功的负值，表达式为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lk604.jpg" descr="id:2147490284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9102" y="1412776"/>
            <a:ext cx="2619375" cy="17805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3.eps" descr="id:214748971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6424" y="908720"/>
            <a:ext cx="1203325" cy="387350"/>
          </a:xfrm>
          <a:prstGeom prst="rect">
            <a:avLst/>
          </a:prstGeom>
        </p:spPr>
      </p:pic>
      <p:pic>
        <p:nvPicPr>
          <p:cNvPr id="4" name="24答案.eps" descr="id:21474897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2904" y="4826442"/>
            <a:ext cx="840740" cy="29972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福建省漳州第一中学期末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）一根弹簧的弹力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与弹簧的伸长量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之间的关系如图所示，在弹簧的伸长量由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3.0 cm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变到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6.0 cm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的过程中，下列说法正确的是（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弹力所做的功是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.45 J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弹性势能减小了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0.45 J</a:t>
            </a:r>
            <a:endParaRPr lang="zh-CN" altLang="zh-CN" sz="105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弹力所做的功是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0.6 J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弹性势能减小了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0.6 J</a:t>
            </a:r>
            <a:endParaRPr lang="zh-CN" altLang="zh-CN" sz="105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弹力所做的功是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0.45 J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弹性势能增大了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0.45 J</a:t>
            </a:r>
            <a:endParaRPr lang="zh-CN" altLang="zh-CN" sz="105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弹力所做的功是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45 J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弹性势能增大了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45 J</a:t>
            </a:r>
            <a:endParaRPr lang="zh-CN" altLang="zh-CN" sz="105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lk605.jpg" descr="id:21474902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823398" y="2276872"/>
            <a:ext cx="3314700" cy="22244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86007" y="4653136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8945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的伸长量由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3.0 cm</a:t>
                </a:r>
                <a:r>
                  <a:rPr lang="zh-CN" altLang="zh-CN" b="1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变到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6.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 cm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的过程中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弹簧的弹力做负功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根据平均值法可得弹簧的弹力做的功为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0.0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J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0.4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J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所以弹簧的弹性势能增大了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.4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J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89455"/>
              </a:xfrm>
              <a:blipFill rotWithShape="1">
                <a:blip r:embed="rId1"/>
                <a:stretch>
                  <a:fillRect l="-2" t="-32" r="1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03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579" y="969040"/>
            <a:ext cx="840740" cy="299720"/>
          </a:xfrm>
          <a:prstGeom prst="rect">
            <a:avLst/>
          </a:prstGeom>
        </p:spPr>
      </p:pic>
      <p:pic>
        <p:nvPicPr>
          <p:cNvPr id="4" name="25lk605.jpg" descr="id:21474902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46934" y="2996952"/>
            <a:ext cx="3600400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4807" y="692696"/>
            <a:ext cx="6380842" cy="648748"/>
          </a:xfrm>
          <a:prstGeom prst="rect">
            <a:avLst/>
          </a:prstGeom>
        </p:spPr>
      </p:pic>
      <p:pic>
        <p:nvPicPr>
          <p:cNvPr id="4" name="知识点1.eps" descr="id:21474895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28800"/>
            <a:ext cx="1561465" cy="43116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重力势能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物体因为处于一定的高度而具有的能量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是物体重心到参考平面的高度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标矢性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重力势能是标量，在国际单位制中的单位是焦耳，符号为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5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08720"/>
            <a:ext cx="1623695" cy="4311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做功与重力势能改变的关系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重力做功的表达式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重力做功的特点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重力做功与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始末位置的高度差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有关，与路径无关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重力做功与重力势能改变的关系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p1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p2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重力势能的改变是由重力做功决定的：重力对物体做多少功，物体的重力势能就减小多少；物体克服重力做多少功，物体的重力势能就增大多少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相对性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物体的重力势能值与参考平面的选取有关，是相对的；而重力势能的改变量与参考平面的选取无关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弹性势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能及其改变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物体因为发生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弹性形变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而具有的能量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影响弹性势能大小的因素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物体的弹性形变越大，具有的弹性势能就越大，恢复原状时对外做的功就越多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对弹簧而言，在同样的形变下，劲度系数越大的弹簧弹性势能越大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弹力做功与弹性势能的改变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弹力对外做了多少正功，弹性势能就减小多少；反之，克服弹力做多少功，弹性势能就增大多少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知识点3.eps" descr="id:214749017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36712"/>
            <a:ext cx="162369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势能及势能的系统性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由物体的相对位置决定的能量称为势能，势能是储存于一个物体系统内的能量，不是物体单独具有的，而是相互作用的物体所共有的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例如，重力势能由地球与物体所组成的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共同具有；弹簧的弹性势能由组成弹簧的各个部位所共有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2293" y="690635"/>
            <a:ext cx="6349737" cy="697626"/>
          </a:xfrm>
          <a:prstGeom prst="rect">
            <a:avLst/>
          </a:prstGeom>
        </p:spPr>
      </p:pic>
      <p:pic>
        <p:nvPicPr>
          <p:cNvPr id="4" name="要点1.eps" descr="id:21474895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56792"/>
            <a:ext cx="1228725" cy="43116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做功与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重力势能</a:t>
            </a:r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94775" y="2348880"/>
          <a:ext cx="11389063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884007"/>
                <a:gridCol w="4464496"/>
                <a:gridCol w="5040560"/>
              </a:tblGrid>
              <a:tr h="2446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重力做功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重力势能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64804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物理意义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重力对物体做功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由物体与地球的相互作用产生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且由它们之间的相对位置决定的能量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表达式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影响大小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和初、末位置的高度差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和相对参考平面的高度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34566" y="836712"/>
          <a:ext cx="11449273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954106"/>
                <a:gridCol w="5449665"/>
                <a:gridCol w="5045502"/>
              </a:tblGrid>
              <a:tr h="47641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重力做功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重力势能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179767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只与初、末位置的高度差有关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与路径及参考平面的选择无关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与参考平面的选择有关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同一位置的物体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选择不同的参考平面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其重力势能的值不同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209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过程量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状态量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6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重力做功过程是重力势能改变的过程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重力做正功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重力势能减小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重力做负功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重力势能增大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且重力做了多少功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重力势能就改变多少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个质量相同的小物块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，分别从两个高度相同的粗糙斜面和光滑圆弧斜坡的顶点滑向底部，如图所示，如果它们的初速度都为零，下列说法正确的是</a:t>
            </a:r>
            <a:endParaRPr lang="zh-CN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小物块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运动路程长些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下滑过程中重力做的功多些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小物块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下滑过程中重力做的功多些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小物块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下滑过程中减少的重力势能少些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小物块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下滑过程中减少的重力势能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5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203325" cy="387350"/>
          </a:xfrm>
          <a:prstGeom prst="rect">
            <a:avLst/>
          </a:prstGeom>
        </p:spPr>
      </p:pic>
      <p:pic>
        <p:nvPicPr>
          <p:cNvPr id="4" name="24答案.eps" descr="id:21474902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4871728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06157" y="4698422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5lk602.jpg" descr="id:2147490214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7334" y="2492896"/>
            <a:ext cx="4238625" cy="1900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2653</Words>
  <Application>WPS 演示</Application>
  <PresentationFormat>自定义</PresentationFormat>
  <Paragraphs>140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</cp:lastModifiedBy>
  <cp:revision>592</cp:revision>
  <dcterms:created xsi:type="dcterms:W3CDTF">2020-11-06T05:24:00Z</dcterms:created>
  <dcterms:modified xsi:type="dcterms:W3CDTF">2025-11-04T09:07:57Z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26451BD52867424F9812D23AD7271A1B_12</vt:lpwstr>
  </property>
</Properties>
</file>